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7"/>
  </p:notesMasterIdLst>
  <p:sldIdLst>
    <p:sldId id="256" r:id="rId2"/>
    <p:sldId id="272" r:id="rId3"/>
    <p:sldId id="276" r:id="rId4"/>
    <p:sldId id="257" r:id="rId5"/>
    <p:sldId id="277" r:id="rId6"/>
    <p:sldId id="258" r:id="rId7"/>
    <p:sldId id="259" r:id="rId8"/>
    <p:sldId id="275" r:id="rId9"/>
    <p:sldId id="260" r:id="rId10"/>
    <p:sldId id="261" r:id="rId11"/>
    <p:sldId id="262" r:id="rId12"/>
    <p:sldId id="282" r:id="rId13"/>
    <p:sldId id="278" r:id="rId14"/>
    <p:sldId id="279" r:id="rId15"/>
    <p:sldId id="28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892" autoAdjust="0"/>
  </p:normalViewPr>
  <p:slideViewPr>
    <p:cSldViewPr>
      <p:cViewPr>
        <p:scale>
          <a:sx n="86" d="100"/>
          <a:sy n="86" d="100"/>
        </p:scale>
        <p:origin x="-235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015EC9-D727-402A-902D-CD0DB408F15B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7521E0-F623-40E7-AFB0-9196AFBDC5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0820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521E0-F623-40E7-AFB0-9196AFBDC58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521E0-F623-40E7-AFB0-9196AFBDC58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521E0-F623-40E7-AFB0-9196AFBDC58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/index.php?title=Ravensburger_Puzzle&amp;action=edit&amp;redlink=1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5%D0%B0%D1%80%D0%B8%D0%BD%D0%B3,_%D0%9A%D0%B8%D1%82" TargetMode="External"/><Relationship Id="rId2" Type="http://schemas.openxmlformats.org/officeDocument/2006/relationships/hyperlink" Target="https://ru.wikipedia.org/wiki/%D0%9A%D0%BE%D0%BB%D0%BB%D0%B0%D0%B6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/>
              <a:t>Пазлы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b="1" i="1" dirty="0"/>
          </a:p>
        </p:txBody>
      </p:sp>
      <p:pic>
        <p:nvPicPr>
          <p:cNvPr id="26626" name="Picture 2" descr="http://brest.e-mogilev.by/images/arts/7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071810"/>
            <a:ext cx="4857752" cy="323647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3</a:t>
            </a:r>
            <a:r>
              <a:rPr lang="en-US" b="1" dirty="0" smtClean="0"/>
              <a:t>D</a:t>
            </a:r>
            <a:r>
              <a:rPr lang="ru-RU" b="1" dirty="0" smtClean="0"/>
              <a:t> </a:t>
            </a:r>
            <a:r>
              <a:rPr lang="ru-RU" b="1" dirty="0" err="1" smtClean="0"/>
              <a:t>пазлы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785794"/>
            <a:ext cx="8229600" cy="3214710"/>
          </a:xfrm>
        </p:spPr>
        <p:txBody>
          <a:bodyPr>
            <a:normAutofit lnSpcReduction="10000"/>
          </a:bodyPr>
          <a:lstStyle/>
          <a:p>
            <a:r>
              <a:rPr lang="ru-RU" b="1" i="1" dirty="0" smtClean="0"/>
              <a:t>В 3</a:t>
            </a:r>
            <a:r>
              <a:rPr lang="en-US" b="1" i="1" dirty="0" smtClean="0"/>
              <a:t>D</a:t>
            </a:r>
            <a:r>
              <a:rPr lang="ru-RU" b="1" i="1" dirty="0" smtClean="0"/>
              <a:t>-</a:t>
            </a:r>
            <a:r>
              <a:rPr lang="ru-RU" b="1" i="1" dirty="0" err="1" smtClean="0"/>
              <a:t>пазлах</a:t>
            </a:r>
            <a:r>
              <a:rPr lang="ru-RU" b="1" i="1" dirty="0" smtClean="0"/>
              <a:t>  мозаику требуется составить из множества фрагментов рисунка в 3</a:t>
            </a:r>
            <a:r>
              <a:rPr lang="en-US" b="1" i="1" dirty="0" smtClean="0"/>
              <a:t>D</a:t>
            </a:r>
            <a:r>
              <a:rPr lang="ru-RU" b="1" i="1" dirty="0" smtClean="0"/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пространстве </a:t>
            </a:r>
            <a:r>
              <a:rPr lang="ru-RU" b="1" i="1" dirty="0" smtClean="0"/>
              <a:t>. Обычно 3</a:t>
            </a:r>
            <a:r>
              <a:rPr lang="en-US" b="1" i="1" dirty="0" smtClean="0"/>
              <a:t>D</a:t>
            </a:r>
            <a:r>
              <a:rPr lang="ru-RU" b="1" i="1" dirty="0" smtClean="0"/>
              <a:t>-</a:t>
            </a:r>
            <a:r>
              <a:rPr lang="ru-RU" b="1" i="1" dirty="0" err="1" smtClean="0"/>
              <a:t>пазлы</a:t>
            </a:r>
            <a:r>
              <a:rPr lang="ru-RU" b="1" i="1" dirty="0" smtClean="0"/>
              <a:t> представляют собой различные  здания и достопримечательности, также некоторые виды техники (автомобили, корабли). </a:t>
            </a:r>
          </a:p>
        </p:txBody>
      </p:sp>
      <p:sp>
        <p:nvSpPr>
          <p:cNvPr id="8194" name="AutoShape 2" descr="https://zagryvni.com.ua/wp-content/uploads/2015/08/httpbazzilla.com_.uaimagescachebcbcd08aa3ccaa48fa7887d0de455b5de6httpbazzilla.com_.uaimagescacheecec919bc0e098c3ec7cacc836bdf3477e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AutoShape 4" descr="https://zagryvni.com.ua/wp-content/uploads/2015/08/httpbazzilla.com_.uaimagescachebcbcd08aa3ccaa48fa7887d0de455b5de6httpbazzilla.com_.uaimagescacheecec919bc0e098c3ec7cacc836bdf3477e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06" name="Picture 14" descr="http://carnival.rio-de-janeiro.su/images/pazly/d3eadb13566afa46412ae729ab7c88e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3357562"/>
            <a:ext cx="4643470" cy="3286148"/>
          </a:xfrm>
          <a:prstGeom prst="rect">
            <a:avLst/>
          </a:prstGeom>
          <a:noFill/>
        </p:spPr>
      </p:pic>
      <p:pic>
        <p:nvPicPr>
          <p:cNvPr id="8208" name="Picture 16" descr="http://xn--80aomn7d.xn--80adxhks/image/cache/data/Cherry/vishenki-new-90-500x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786190"/>
            <a:ext cx="2857520" cy="285752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Интересные факты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8229600" cy="3214710"/>
          </a:xfrm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b="1" i="1" dirty="0" smtClean="0"/>
              <a:t>В 2010 году фирма </a:t>
            </a:r>
            <a:r>
              <a:rPr lang="ru-RU" b="1" i="1" dirty="0" err="1" smtClean="0">
                <a:hlinkClick r:id="rId2" tooltip="Ravensburger Puzzle (страница отсутствует)"/>
              </a:rPr>
              <a:t>Puzzle</a:t>
            </a:r>
            <a:r>
              <a:rPr lang="ru-RU" b="1" i="1" dirty="0" smtClean="0"/>
              <a:t> выпустила </a:t>
            </a:r>
            <a:r>
              <a:rPr lang="ru-RU" sz="2800" b="1" i="1" dirty="0" err="1" smtClean="0"/>
              <a:t>пазл</a:t>
            </a:r>
            <a:r>
              <a:rPr lang="ru-RU" sz="2800" b="1" i="1" dirty="0" smtClean="0"/>
              <a:t> из 32 256 элементов . </a:t>
            </a:r>
            <a:r>
              <a:rPr lang="ru-RU" b="1" i="1" dirty="0" smtClean="0"/>
              <a:t>На нём был изображён </a:t>
            </a:r>
            <a:r>
              <a:rPr lang="ru-RU" b="1" i="1" dirty="0" smtClean="0">
                <a:solidFill>
                  <a:srgbClr val="FF0000"/>
                </a:solidFill>
              </a:rPr>
              <a:t>коллаж</a:t>
            </a:r>
            <a:r>
              <a:rPr lang="ru-RU" b="1" i="1" dirty="0" smtClean="0"/>
              <a:t> из 32 комиксов авторства </a:t>
            </a:r>
            <a:r>
              <a:rPr lang="ru-RU" b="1" i="1" dirty="0" smtClean="0">
                <a:solidFill>
                  <a:srgbClr val="FF0000"/>
                </a:solidFill>
              </a:rPr>
              <a:t>Кита </a:t>
            </a:r>
            <a:r>
              <a:rPr lang="ru-RU" b="1" i="1" dirty="0" err="1" smtClean="0">
                <a:solidFill>
                  <a:srgbClr val="FF0000"/>
                </a:solidFill>
              </a:rPr>
              <a:t>Харинга</a:t>
            </a:r>
            <a:r>
              <a:rPr lang="ru-RU" b="1" i="1" dirty="0" smtClean="0"/>
              <a:t>. Размер этого </a:t>
            </a:r>
            <a:r>
              <a:rPr lang="ru-RU" b="1" i="1" dirty="0" err="1" smtClean="0"/>
              <a:t>пазла</a:t>
            </a:r>
            <a:r>
              <a:rPr lang="ru-RU" b="1" i="1" dirty="0" smtClean="0"/>
              <a:t> — 544×192 см, вес — 26 кг.</a:t>
            </a: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hlinkClick r:id="rId2" tooltip="Коллаж"/>
              </a:rPr>
              <a:t>Коллаж </a:t>
            </a:r>
            <a:r>
              <a:rPr lang="ru-RU" b="1" i="1" dirty="0" smtClean="0">
                <a:hlinkClick r:id="rId3" tooltip="Харинг, Кит"/>
              </a:rPr>
              <a:t>Кита </a:t>
            </a:r>
            <a:r>
              <a:rPr lang="ru-RU" b="1" i="1" dirty="0" err="1" smtClean="0">
                <a:hlinkClick r:id="rId3" tooltip="Харинг, Кит"/>
              </a:rPr>
              <a:t>Харинга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8914" name="Picture 2" descr="http://www.sardiniapost.it/wp-content/uploads/2014/07/keit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500174"/>
            <a:ext cx="8572560" cy="5000636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Интересные факты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4572000"/>
          </a:xfrm>
        </p:spPr>
        <p:txBody>
          <a:bodyPr/>
          <a:lstStyle/>
          <a:p>
            <a:r>
              <a:rPr lang="ru-RU" sz="2800" b="1" i="1" dirty="0" smtClean="0"/>
              <a:t>Самый длинный </a:t>
            </a:r>
            <a:r>
              <a:rPr lang="ru-RU" sz="2800" b="1" i="1" dirty="0" err="1" smtClean="0"/>
              <a:t>пазл</a:t>
            </a:r>
            <a:r>
              <a:rPr lang="ru-RU" sz="2800" b="1" i="1" dirty="0" smtClean="0"/>
              <a:t> собрали в 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2004 году </a:t>
            </a:r>
            <a:r>
              <a:rPr lang="ru-RU" sz="2800" b="1" i="1" dirty="0" smtClean="0"/>
              <a:t>в Германии. Он занимал главную улицу </a:t>
            </a:r>
            <a:r>
              <a:rPr lang="ru-RU" sz="2800" b="1" i="1" dirty="0" err="1" smtClean="0"/>
              <a:t>Кенигсброна</a:t>
            </a:r>
            <a:r>
              <a:rPr lang="ru-RU" sz="2800" b="1" i="1" dirty="0" smtClean="0"/>
              <a:t> вместе с несколькими прилегающими переулками. Более семи тысяч горожан в течение пяти часов собирали </a:t>
            </a:r>
            <a:r>
              <a:rPr lang="ru-RU" sz="2800" b="1" i="1" dirty="0" err="1" smtClean="0"/>
              <a:t>пазл</a:t>
            </a:r>
            <a:r>
              <a:rPr lang="ru-RU" sz="2800" b="1" i="1" dirty="0" smtClean="0"/>
              <a:t> 1235 метров длиной.</a:t>
            </a:r>
          </a:p>
          <a:p>
            <a:endParaRPr lang="ru-RU" dirty="0"/>
          </a:p>
        </p:txBody>
      </p:sp>
      <p:pic>
        <p:nvPicPr>
          <p:cNvPr id="6146" name="Picture 2" descr="http://www.htitoys.ru/images/cms/data/Educa/134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714752"/>
            <a:ext cx="8715436" cy="294703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/>
          <a:lstStyle/>
          <a:p>
            <a:r>
              <a:rPr lang="ru-RU" dirty="0" smtClean="0"/>
              <a:t>Интересные факты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85794"/>
            <a:ext cx="8229600" cy="4572000"/>
          </a:xfrm>
        </p:spPr>
        <p:txBody>
          <a:bodyPr>
            <a:normAutofit fontScale="92500"/>
          </a:bodyPr>
          <a:lstStyle/>
          <a:p>
            <a:r>
              <a:rPr lang="ru-RU" b="1" i="1" dirty="0" smtClean="0"/>
              <a:t>В </a:t>
            </a:r>
            <a:r>
              <a:rPr lang="ru-RU" b="1" i="1" dirty="0" smtClean="0">
                <a:solidFill>
                  <a:srgbClr val="C00000"/>
                </a:solidFill>
              </a:rPr>
              <a:t>2012 году</a:t>
            </a:r>
            <a:r>
              <a:rPr lang="ru-RU" b="1" i="1" dirty="0" smtClean="0"/>
              <a:t> был создан самый большой в мире </a:t>
            </a:r>
            <a:r>
              <a:rPr lang="ru-RU" b="1" i="1" dirty="0" err="1" smtClean="0"/>
              <a:t>пазл</a:t>
            </a:r>
            <a:r>
              <a:rPr lang="ru-RU" b="1" i="1" dirty="0" smtClean="0"/>
              <a:t> (20×15 м) в честь празднования года Германии в </a:t>
            </a:r>
            <a:r>
              <a:rPr lang="ru-RU" b="1" i="1" dirty="0" smtClean="0">
                <a:solidFill>
                  <a:srgbClr val="C00000"/>
                </a:solidFill>
              </a:rPr>
              <a:t>России</a:t>
            </a:r>
            <a:r>
              <a:rPr lang="ru-RU" b="1" i="1" dirty="0" smtClean="0"/>
              <a:t>. Это репродукция немецкого живописца Альбрехта Дюрера. Мозаику собирали в Москве, Екатеринбурге, Новосибирске, Санкт-Петербурге и других городах России. Средняя скорость сбора картины составила 3 часа. </a:t>
            </a:r>
            <a:r>
              <a:rPr lang="ru-RU" b="1" i="1" dirty="0" err="1" smtClean="0"/>
              <a:t>Пазл</a:t>
            </a:r>
            <a:r>
              <a:rPr lang="ru-RU" b="1" i="1" dirty="0" smtClean="0"/>
              <a:t> состоял из 1023 элементов, вес каждого элемента — около 800 г, их размер — 70×70 см.</a:t>
            </a:r>
          </a:p>
          <a:p>
            <a:endParaRPr lang="ru-RU" b="1" i="1" dirty="0"/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7549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Репродукция немецкого живописца Альбрехта </a:t>
            </a:r>
            <a:r>
              <a:rPr lang="ru-RU" b="1" i="1" dirty="0" err="1" smtClean="0"/>
              <a:t>Дюбе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9938" name="Picture 2" descr="http://vision-quadractiv.narod.ru/images/76/1-328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57298"/>
            <a:ext cx="8643998" cy="5500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Первые </a:t>
            </a:r>
            <a:r>
              <a:rPr lang="ru-RU" b="1" i="1" dirty="0" err="1" smtClean="0"/>
              <a:t>пазлы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2800" b="1" i="1" dirty="0" smtClean="0"/>
              <a:t>Первый </a:t>
            </a:r>
            <a:r>
              <a:rPr lang="ru-RU" sz="2800" b="1" i="1" dirty="0" err="1" smtClean="0"/>
              <a:t>пазл</a:t>
            </a:r>
            <a:r>
              <a:rPr lang="ru-RU" sz="2800" b="1" i="1" dirty="0" smtClean="0"/>
              <a:t> был сделан в </a:t>
            </a:r>
            <a:r>
              <a:rPr lang="ru-RU" sz="2800" b="1" i="1" dirty="0" smtClean="0">
                <a:solidFill>
                  <a:srgbClr val="C00000"/>
                </a:solidFill>
              </a:rPr>
              <a:t>1763 году</a:t>
            </a:r>
            <a:r>
              <a:rPr lang="ru-RU" sz="2800" b="1" i="1" dirty="0" smtClean="0"/>
              <a:t>. Авторство его принадлежит англичанину </a:t>
            </a:r>
            <a:r>
              <a:rPr lang="ru-RU" sz="2800" b="1" i="1" dirty="0" smtClean="0">
                <a:solidFill>
                  <a:srgbClr val="C00000"/>
                </a:solidFill>
              </a:rPr>
              <a:t>Джона </a:t>
            </a:r>
            <a:r>
              <a:rPr lang="ru-RU" sz="2800" b="1" i="1" dirty="0" err="1" smtClean="0">
                <a:solidFill>
                  <a:srgbClr val="C00000"/>
                </a:solidFill>
              </a:rPr>
              <a:t>Спилбери</a:t>
            </a:r>
            <a:r>
              <a:rPr lang="ru-RU" sz="2800" b="1" i="1" dirty="0" smtClean="0"/>
              <a:t>. В качестве материала тогда использовался не картон, а тонкая панель из красного дерева. На панель была нанесена гравюра и которую впоследствии распилили на маленькие кусочки. </a:t>
            </a:r>
            <a:endParaRPr lang="ru-RU" sz="2800" b="1" i="1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Первые </a:t>
            </a:r>
            <a:r>
              <a:rPr lang="ru-RU" b="1" i="1" dirty="0" err="1" smtClean="0"/>
              <a:t>пазлы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i="1" dirty="0" smtClean="0"/>
              <a:t>Изображена была географическая карта и у </a:t>
            </a:r>
            <a:r>
              <a:rPr lang="ru-RU" sz="2800" b="1" i="1" dirty="0" err="1" smtClean="0"/>
              <a:t>пазла</a:t>
            </a:r>
            <a:r>
              <a:rPr lang="ru-RU" sz="2800" b="1" i="1" dirty="0" smtClean="0"/>
              <a:t> вообще была роль помощника в изучении географии. Он предназначался для учеников, которым нужно было собрать карту, полагаясь на память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Picture 2" descr="http://img0.liveinternet.ru/images/attach/c/2/65/110/65110573_2605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4286256"/>
            <a:ext cx="4643470" cy="257174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Виды </a:t>
            </a:r>
            <a:r>
              <a:rPr lang="ru-RU" dirty="0" err="1" smtClean="0"/>
              <a:t>пазлов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00108"/>
            <a:ext cx="8229600" cy="4572000"/>
          </a:xfrm>
        </p:spPr>
        <p:txBody>
          <a:bodyPr>
            <a:normAutofit/>
          </a:bodyPr>
          <a:lstStyle/>
          <a:p>
            <a:r>
              <a:rPr lang="ru-RU" sz="2800" b="1" i="1" dirty="0" smtClean="0"/>
              <a:t>В настоящее время существует большое количество различных видов и модификаций </a:t>
            </a:r>
            <a:r>
              <a:rPr lang="ru-RU" sz="2800" b="1" i="1" dirty="0" err="1" smtClean="0"/>
              <a:t>пазлов</a:t>
            </a:r>
            <a:r>
              <a:rPr lang="ru-RU" sz="2800" b="1" i="1" dirty="0" smtClean="0"/>
              <a:t>. Цель при их сборе одна — получить из отдельных   элементов единую картину. </a:t>
            </a:r>
            <a:r>
              <a:rPr lang="ru-RU" sz="2800" b="1" i="1" dirty="0" err="1" smtClean="0"/>
              <a:t>Пазлы</a:t>
            </a:r>
            <a:r>
              <a:rPr lang="ru-RU" sz="2800" b="1" i="1" dirty="0" smtClean="0"/>
              <a:t> делятся по размеру элементов и по размеру единой картины. </a:t>
            </a:r>
          </a:p>
          <a:p>
            <a:endParaRPr lang="ru-RU" sz="2800" b="1" i="1" dirty="0"/>
          </a:p>
        </p:txBody>
      </p:sp>
      <p:pic>
        <p:nvPicPr>
          <p:cNvPr id="17410" name="Picture 2" descr="http://playserial.ru/_sf/55/044367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3571876"/>
            <a:ext cx="4000496" cy="30003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</a:t>
            </a:r>
            <a:r>
              <a:rPr lang="ru-RU" dirty="0" err="1" smtClean="0"/>
              <a:t>пазлов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/>
              <a:t>Сложность </a:t>
            </a:r>
            <a:r>
              <a:rPr lang="ru-RU" sz="2800" b="1" i="1" dirty="0" err="1" smtClean="0"/>
              <a:t>пазла</a:t>
            </a:r>
            <a:r>
              <a:rPr lang="ru-RU" sz="2800" b="1" i="1" dirty="0" smtClean="0"/>
              <a:t> в пределах одного числа элементов определяется рисунком, а главным критерием является само число элементов — чем оно выше, тем </a:t>
            </a:r>
            <a:r>
              <a:rPr lang="ru-RU" sz="2800" b="1" i="1" dirty="0" err="1" smtClean="0"/>
              <a:t>пазл</a:t>
            </a:r>
            <a:r>
              <a:rPr lang="ru-RU" sz="2800" b="1" i="1" dirty="0" smtClean="0"/>
              <a:t> больше и сложнее.</a:t>
            </a:r>
            <a:endParaRPr lang="ru-RU" sz="2800" b="1" i="1" dirty="0"/>
          </a:p>
        </p:txBody>
      </p:sp>
      <p:pic>
        <p:nvPicPr>
          <p:cNvPr id="35844" name="Picture 4" descr="http://wl.static.fotolia.com/jpg/00/22/99/24/110_F_22992419_dT8Ov0OhXH4XHuKofzE9pQ1nzzW8Utb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4318697"/>
            <a:ext cx="3643338" cy="220790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ut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Виды </a:t>
            </a:r>
            <a:r>
              <a:rPr lang="ru-RU" dirty="0" err="1" smtClean="0"/>
              <a:t>пазлов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928670"/>
            <a:ext cx="8229600" cy="4572000"/>
          </a:xfrm>
        </p:spPr>
        <p:txBody>
          <a:bodyPr/>
          <a:lstStyle/>
          <a:p>
            <a:r>
              <a:rPr lang="ru-RU" sz="2800" b="1" i="1" dirty="0" smtClean="0"/>
              <a:t>Классическое количество элементов в маленьком </a:t>
            </a:r>
            <a:r>
              <a:rPr lang="ru-RU" sz="2800" b="1" i="1" dirty="0" err="1" smtClean="0"/>
              <a:t>пазле</a:t>
            </a:r>
            <a:r>
              <a:rPr lang="ru-RU" sz="2800" b="1" i="1" dirty="0" smtClean="0"/>
              <a:t> — 54 (</a:t>
            </a:r>
            <a:r>
              <a:rPr lang="ru-RU" sz="2800" b="1" i="1" dirty="0" err="1" smtClean="0"/>
              <a:t>пазлы</a:t>
            </a:r>
            <a:r>
              <a:rPr lang="ru-RU" sz="2800" b="1" i="1" dirty="0" smtClean="0"/>
              <a:t> примерно до 260 элементов считаются детскими). Размеры </a:t>
            </a:r>
            <a:r>
              <a:rPr lang="ru-RU" sz="2800" b="1" i="1" dirty="0" err="1" smtClean="0"/>
              <a:t>пазлов</a:t>
            </a:r>
            <a:r>
              <a:rPr lang="ru-RU" sz="2800" b="1" i="1" dirty="0" smtClean="0"/>
              <a:t> колеблются от небольших (около 50 см²), до очень больших (несколько м²). Например, стандартный размер </a:t>
            </a:r>
            <a:r>
              <a:rPr lang="ru-RU" sz="2800" b="1" i="1" dirty="0" err="1" smtClean="0"/>
              <a:t>пазла</a:t>
            </a:r>
            <a:r>
              <a:rPr lang="ru-RU" sz="2800" b="1" i="1" dirty="0" smtClean="0"/>
              <a:t> из 500 элементов — 47×33 см.</a:t>
            </a:r>
          </a:p>
          <a:p>
            <a:endParaRPr lang="ru-RU" dirty="0"/>
          </a:p>
        </p:txBody>
      </p:sp>
      <p:pic>
        <p:nvPicPr>
          <p:cNvPr id="14338" name="Picture 2" descr="http://www.fainaidea.com/wp-content/uploads/2014/11/3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786190"/>
            <a:ext cx="3786214" cy="242889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</a:t>
            </a:r>
            <a:r>
              <a:rPr lang="ru-RU" dirty="0" err="1" smtClean="0"/>
              <a:t>пазлов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/>
              <a:t>Существуют </a:t>
            </a:r>
            <a:r>
              <a:rPr lang="ru-RU" sz="2800" b="1" i="1" dirty="0" err="1" smtClean="0"/>
              <a:t>пазлы</a:t>
            </a:r>
            <a:r>
              <a:rPr lang="ru-RU" sz="2800" b="1" i="1" dirty="0" smtClean="0"/>
              <a:t> большого размера из небольшого числа элементов специально для маленьких детей. На детских </a:t>
            </a:r>
            <a:r>
              <a:rPr lang="ru-RU" sz="2800" b="1" i="1" dirty="0" err="1" smtClean="0"/>
              <a:t>пазлах</a:t>
            </a:r>
            <a:r>
              <a:rPr lang="ru-RU" sz="2800" b="1" i="1" dirty="0" smtClean="0"/>
              <a:t> чаще всего изображают мультипликационных персонажей, или кадры из 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мультфильмов</a:t>
            </a:r>
            <a:r>
              <a:rPr lang="ru-RU" sz="2800" b="1" i="1" dirty="0" smtClean="0"/>
              <a:t>.</a:t>
            </a:r>
            <a:endParaRPr lang="ru-RU" dirty="0" smtClean="0"/>
          </a:p>
        </p:txBody>
      </p:sp>
      <p:pic>
        <p:nvPicPr>
          <p:cNvPr id="12290" name="Picture 2" descr="http://mygazeta.com/i/2011/12/puzl-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4286256"/>
            <a:ext cx="5175837" cy="257174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8043890" cy="857256"/>
          </a:xfrm>
        </p:spPr>
        <p:txBody>
          <a:bodyPr/>
          <a:lstStyle/>
          <a:p>
            <a:r>
              <a:rPr lang="ru-RU" dirty="0" smtClean="0"/>
              <a:t>Виды </a:t>
            </a:r>
            <a:r>
              <a:rPr lang="ru-RU" dirty="0" err="1" smtClean="0"/>
              <a:t>пазлов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14356"/>
            <a:ext cx="8229600" cy="4572000"/>
          </a:xfrm>
        </p:spPr>
        <p:txBody>
          <a:bodyPr>
            <a:normAutofit fontScale="92500"/>
          </a:bodyPr>
          <a:lstStyle/>
          <a:p>
            <a:r>
              <a:rPr lang="ru-RU" b="1" i="1" dirty="0" err="1" smtClean="0"/>
              <a:t>Пазлы</a:t>
            </a:r>
            <a:r>
              <a:rPr lang="ru-RU" b="1" i="1" dirty="0" smtClean="0"/>
              <a:t> с количеством элементов, превышающим 260, ориентированы больше на взрослую аудиторию. Соответственно, на них могут быть изображены пейзажи, эротически	е и фантастические сцены. Бывают </a:t>
            </a:r>
            <a:r>
              <a:rPr lang="ru-RU" b="1" i="1" dirty="0" err="1" smtClean="0"/>
              <a:t>пазлы</a:t>
            </a:r>
            <a:r>
              <a:rPr lang="ru-RU" b="1" i="1" dirty="0" smtClean="0"/>
              <a:t> с рекламными картинками. На очень больших </a:t>
            </a:r>
            <a:r>
              <a:rPr lang="ru-RU" b="1" i="1" dirty="0" err="1" smtClean="0"/>
              <a:t>пазлах</a:t>
            </a:r>
            <a:r>
              <a:rPr lang="ru-RU" b="1" i="1" dirty="0" smtClean="0"/>
              <a:t> обычно изображаются сцены из </a:t>
            </a:r>
            <a:r>
              <a:rPr lang="ru-RU" b="1" i="1" dirty="0" smtClean="0">
                <a:solidFill>
                  <a:srgbClr val="C00000"/>
                </a:solidFill>
              </a:rPr>
              <a:t>Библии</a:t>
            </a:r>
            <a:r>
              <a:rPr lang="ru-RU" b="1" i="1" dirty="0" smtClean="0"/>
              <a:t>, картины известных художников, старинные </a:t>
            </a:r>
            <a:r>
              <a:rPr lang="ru-RU" b="1" i="1" dirty="0" smtClean="0">
                <a:solidFill>
                  <a:srgbClr val="C00000"/>
                </a:solidFill>
              </a:rPr>
              <a:t>карты</a:t>
            </a:r>
            <a:r>
              <a:rPr lang="ru-RU" b="1" i="1" dirty="0" smtClean="0"/>
              <a:t>. На их сборку требуется довольно много времени.</a:t>
            </a:r>
          </a:p>
          <a:p>
            <a:endParaRPr lang="ru-RU" dirty="0"/>
          </a:p>
        </p:txBody>
      </p:sp>
      <p:pic>
        <p:nvPicPr>
          <p:cNvPr id="10242" name="Picture 2" descr="https://im0-tub-ru.yandex.net/i?id=8ea7efd23a8d28d11c0f2c52d7367986&amp;n=33&amp;h=215&amp;w=3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4572008"/>
            <a:ext cx="3429024" cy="204787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</a:t>
            </a:r>
            <a:r>
              <a:rPr lang="ru-RU" dirty="0" err="1" smtClean="0"/>
              <a:t>пазлов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4572000"/>
          </a:xfrm>
        </p:spPr>
        <p:txBody>
          <a:bodyPr>
            <a:normAutofit/>
          </a:bodyPr>
          <a:lstStyle/>
          <a:p>
            <a:r>
              <a:rPr lang="ru-RU" sz="2800" b="1" i="1" dirty="0" smtClean="0"/>
              <a:t>Помимо классических, существуют 3D-пазлы, «мягкие» (предназначенные для детей) и 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компьютерные </a:t>
            </a:r>
            <a:r>
              <a:rPr lang="ru-RU" sz="2800" b="1" i="1" dirty="0" err="1" smtClean="0">
                <a:solidFill>
                  <a:schemeClr val="accent2">
                    <a:lumMod val="50000"/>
                  </a:schemeClr>
                </a:solidFill>
              </a:rPr>
              <a:t>пазлы</a:t>
            </a:r>
            <a:r>
              <a:rPr lang="ru-RU" sz="2800" b="1" i="1" dirty="0" smtClean="0"/>
              <a:t>.</a:t>
            </a:r>
          </a:p>
          <a:p>
            <a:r>
              <a:rPr lang="ru-RU" sz="2800" b="1" i="1" dirty="0" smtClean="0"/>
              <a:t> Самые распространённые имеют прямоугольную формы, но встречаются элементы треугольной, круглой, овальной и других форм</a:t>
            </a:r>
            <a:r>
              <a:rPr lang="ru-RU" sz="2800" dirty="0" smtClean="0"/>
              <a:t>.</a:t>
            </a:r>
          </a:p>
          <a:p>
            <a:endParaRPr lang="ru-RU" dirty="0"/>
          </a:p>
        </p:txBody>
      </p:sp>
      <p:pic>
        <p:nvPicPr>
          <p:cNvPr id="9220" name="Picture 4" descr="http://gamestracker.me/uploads/posts/2012-03/1331901361_1c89796fbe62ca0daf60d9a46de126f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3929066"/>
            <a:ext cx="5286412" cy="271464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241</TotalTime>
  <Words>245</Words>
  <Application>Microsoft Office PowerPoint</Application>
  <PresentationFormat>Экран (4:3)</PresentationFormat>
  <Paragraphs>32</Paragraphs>
  <Slides>15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Яркая</vt:lpstr>
      <vt:lpstr>Пазлы</vt:lpstr>
      <vt:lpstr>Первые пазлы</vt:lpstr>
      <vt:lpstr>Первые пазлы</vt:lpstr>
      <vt:lpstr>Виды пазлов </vt:lpstr>
      <vt:lpstr>Виды пазлов</vt:lpstr>
      <vt:lpstr>Виды пазлов </vt:lpstr>
      <vt:lpstr>Виды пазлов</vt:lpstr>
      <vt:lpstr>Виды пазлов</vt:lpstr>
      <vt:lpstr>Виды пазлов</vt:lpstr>
      <vt:lpstr>3D пазлы </vt:lpstr>
      <vt:lpstr>Интересные факты</vt:lpstr>
      <vt:lpstr>Коллаж Кита Харинга</vt:lpstr>
      <vt:lpstr>Интересные факты</vt:lpstr>
      <vt:lpstr>Интересные факты</vt:lpstr>
      <vt:lpstr>Репродукция немецкого живописца Альбрехта Дюбе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Маргарита</dc:creator>
  <cp:lastModifiedBy>Маргарита</cp:lastModifiedBy>
  <cp:revision>35</cp:revision>
  <dcterms:modified xsi:type="dcterms:W3CDTF">2020-04-10T09:57:43Z</dcterms:modified>
</cp:coreProperties>
</file>